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99" r:id="rId5"/>
    <p:sldId id="303" r:id="rId6"/>
    <p:sldId id="295" r:id="rId7"/>
    <p:sldId id="321" r:id="rId8"/>
    <p:sldId id="324" r:id="rId9"/>
    <p:sldId id="322" r:id="rId10"/>
    <p:sldId id="323" r:id="rId11"/>
    <p:sldId id="302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278" r:id="rId20"/>
  </p:sldIdLst>
  <p:sldSz cx="9144000" cy="5143500" type="screen16x9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3D49"/>
    <a:srgbClr val="2DBDB6"/>
    <a:srgbClr val="884C91"/>
    <a:srgbClr val="BFC2C8"/>
    <a:srgbClr val="884B91"/>
    <a:srgbClr val="88C540"/>
    <a:srgbClr val="233845"/>
    <a:srgbClr val="1A3441"/>
    <a:srgbClr val="394147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78792" autoAdjust="0"/>
  </p:normalViewPr>
  <p:slideViewPr>
    <p:cSldViewPr snapToGrid="0">
      <p:cViewPr varScale="1">
        <p:scale>
          <a:sx n="77" d="100"/>
          <a:sy n="77" d="100"/>
        </p:scale>
        <p:origin x="518" y="53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8" d="100"/>
        <a:sy n="78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-4044" y="-96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3E01E-0EA8-45EE-A761-8E47ACA1690E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767C4-81BA-4DD3-9742-4C15775B7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501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C83B3-E892-4EA8-BAD1-9B43DB368996}" type="datetimeFigureOut">
              <a:rPr lang="en-GB" smtClean="0"/>
              <a:pPr/>
              <a:t>27/09/2018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F5745-C178-4DBE-A3C6-9E9F1BF7849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813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"/>
            <a:ext cx="9144000" cy="51408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25185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5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884B9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884B9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94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67545" y="851650"/>
            <a:ext cx="2646000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254173" y="851650"/>
            <a:ext cx="2646000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6040800" y="851650"/>
            <a:ext cx="2646000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942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layou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3295650"/>
            <a:ext cx="8219255" cy="1247775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55600" indent="0">
              <a:buNone/>
              <a:defRPr sz="1800"/>
            </a:lvl2pPr>
            <a:lvl3pPr marL="722313" indent="0">
              <a:buNone/>
              <a:defRPr sz="1800"/>
            </a:lvl3pPr>
            <a:lvl4pPr marL="1077913" indent="0">
              <a:buNone/>
              <a:defRPr sz="1800"/>
            </a:lvl4pPr>
            <a:lvl5pPr marL="1433512" indent="0">
              <a:buNone/>
              <a:defRPr sz="18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caption (Segoe UI 18pt)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67545" y="851650"/>
            <a:ext cx="2646000" cy="233219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254173" y="851650"/>
            <a:ext cx="2646000" cy="233219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6040800" y="851650"/>
            <a:ext cx="2646000" cy="233219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1011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layou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40438" y="850900"/>
            <a:ext cx="2635250" cy="36957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55600" indent="0">
              <a:buNone/>
              <a:defRPr/>
            </a:lvl2pPr>
            <a:lvl3pPr marL="722313" indent="0">
              <a:buNone/>
              <a:defRPr/>
            </a:lvl3pPr>
            <a:lvl4pPr marL="1077913" indent="0">
              <a:buNone/>
              <a:defRPr/>
            </a:lvl4pPr>
            <a:lvl5pPr marL="1433512" indent="0">
              <a:buNone/>
              <a:defRPr/>
            </a:lvl5pPr>
          </a:lstStyle>
          <a:p>
            <a:pPr lvl="0"/>
            <a:r>
              <a:rPr lang="en-US" dirty="0"/>
              <a:t>Click to edit caption (Segoe UI 18pt)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67545" y="851650"/>
            <a:ext cx="5432628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582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ct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Project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70400" y="851651"/>
            <a:ext cx="8216399" cy="339353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1800" spc="0" baseline="0">
                <a:solidFill>
                  <a:srgbClr val="884C9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Location (Segoe UI 18pt)</a:t>
            </a: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16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467545" y="1914525"/>
            <a:ext cx="8208912" cy="26384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600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3993" y="2335088"/>
            <a:ext cx="1556014" cy="473325"/>
          </a:xfrm>
          <a:prstGeom prst="rect">
            <a:avLst/>
          </a:prstGeom>
        </p:spPr>
      </p:pic>
      <p:sp>
        <p:nvSpPr>
          <p:cNvPr id="4" name="Subtitle 2"/>
          <p:cNvSpPr txBox="1">
            <a:spLocks/>
          </p:cNvSpPr>
          <p:nvPr userDrawn="1"/>
        </p:nvSpPr>
        <p:spPr>
          <a:xfrm>
            <a:off x="1371600" y="4543425"/>
            <a:ext cx="6400800" cy="535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233845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68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"/>
            <a:ext cx="9144000" cy="514082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2DBDB6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2DBDB6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796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"/>
            <a:ext cx="9144000" cy="51408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12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88C54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88C54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5669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339"/>
            <a:ext cx="9143998" cy="51408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233845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8747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Creative Services\Graphics\Register\04475 - Amec Foster Wheeler acquisition\Branding\#DAY 100 BRAND EXPERIMENTATION#\#TEMPLATES#\Powerpoint\PURPLE CHAPTER HEA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54" y="0"/>
            <a:ext cx="9148763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2700000"/>
            <a:ext cx="7200000" cy="9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7200000" cy="5400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</a:t>
            </a:r>
            <a:endParaRPr lang="en-GB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1549" y="4751915"/>
            <a:ext cx="510477" cy="1904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945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7" y="1339"/>
            <a:ext cx="9144000" cy="514082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2700000"/>
            <a:ext cx="7200000" cy="9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7200000" cy="5400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</a:t>
            </a:r>
            <a:endParaRPr lang="en-GB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1549" y="4751915"/>
            <a:ext cx="510477" cy="1904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40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54" y="1339"/>
            <a:ext cx="9144000" cy="5140822"/>
          </a:xfrm>
          <a:prstGeom prst="rect">
            <a:avLst/>
          </a:prstGeom>
        </p:spPr>
      </p:pic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1549" y="4751915"/>
            <a:ext cx="510477" cy="1904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2700000"/>
            <a:ext cx="7200000" cy="9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7200000" cy="5400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16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844735"/>
            <a:ext cx="8229600" cy="3701413"/>
          </a:xfrm>
        </p:spPr>
        <p:txBody>
          <a:bodyPr lIns="0" rIns="0"/>
          <a:lstStyle>
            <a:lvl1pPr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722313" indent="-366713"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077913" indent="-355600">
              <a:defRPr sz="22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433513" indent="-355600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790700" indent="-357188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 (Segoe UI 24pt)</a:t>
            </a:r>
          </a:p>
          <a:p>
            <a:pPr lvl="1"/>
            <a:r>
              <a:rPr lang="en-US" dirty="0"/>
              <a:t>Second level (Segoe UI 24pt)</a:t>
            </a:r>
          </a:p>
          <a:p>
            <a:pPr lvl="2"/>
            <a:r>
              <a:rPr lang="en-US" dirty="0"/>
              <a:t>Third level (Segoe UI 22pt)</a:t>
            </a:r>
          </a:p>
          <a:p>
            <a:pPr lvl="3"/>
            <a:r>
              <a:rPr lang="en-US" dirty="0"/>
              <a:t>Fourth level (Segoe UI 20pt)</a:t>
            </a:r>
          </a:p>
          <a:p>
            <a:pPr lvl="4"/>
            <a:r>
              <a:rPr lang="en-US" dirty="0"/>
              <a:t>Fifth level (Segoe UI 20pt)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b="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693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layout -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191004"/>
            <a:ext cx="8229599" cy="3355144"/>
          </a:xfrm>
        </p:spPr>
        <p:txBody>
          <a:bodyPr lIns="0" rIns="0"/>
          <a:lstStyle>
            <a:lvl1pPr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722313" indent="-366713"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077913" indent="-355600">
              <a:defRPr sz="22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433513" indent="-355600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790700" indent="-357188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 (Segoe UI 24pt)</a:t>
            </a:r>
          </a:p>
          <a:p>
            <a:pPr lvl="1"/>
            <a:r>
              <a:rPr lang="en-US" dirty="0"/>
              <a:t>Second level (Segoe UI 24pt)</a:t>
            </a:r>
          </a:p>
          <a:p>
            <a:pPr lvl="2"/>
            <a:r>
              <a:rPr lang="en-US" dirty="0"/>
              <a:t>Third level (Segoe UI 22pt)</a:t>
            </a:r>
          </a:p>
          <a:p>
            <a:pPr lvl="3"/>
            <a:r>
              <a:rPr lang="en-US" dirty="0"/>
              <a:t>Fourth level (Segoe UI 20pt)</a:t>
            </a:r>
          </a:p>
          <a:p>
            <a:pPr lvl="4"/>
            <a:r>
              <a:rPr lang="en-US" dirty="0"/>
              <a:t>Fifth level (Segoe UI 20pt)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70400" y="851651"/>
            <a:ext cx="8216399" cy="339353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1800" spc="0" baseline="0">
                <a:solidFill>
                  <a:srgbClr val="884C9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subtitle (Segoe UI 18pt)</a:t>
            </a: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167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05577"/>
            <a:ext cx="8229600" cy="3510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8457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2" r:id="rId3"/>
    <p:sldLayoutId id="2147483669" r:id="rId4"/>
    <p:sldLayoutId id="2147483659" r:id="rId5"/>
    <p:sldLayoutId id="2147483665" r:id="rId6"/>
    <p:sldLayoutId id="2147483657" r:id="rId7"/>
    <p:sldLayoutId id="2147483651" r:id="rId8"/>
    <p:sldLayoutId id="2147483671" r:id="rId9"/>
    <p:sldLayoutId id="2147483677" r:id="rId10"/>
    <p:sldLayoutId id="2147483676" r:id="rId11"/>
    <p:sldLayoutId id="2147483678" r:id="rId12"/>
    <p:sldLayoutId id="2147483679" r:id="rId13"/>
    <p:sldLayoutId id="2147483666" r:id="rId1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 spc="0" baseline="0">
          <a:solidFill>
            <a:srgbClr val="1A344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spc="0" baseline="0">
          <a:solidFill>
            <a:srgbClr val="1A3441"/>
          </a:solidFill>
          <a:latin typeface="Segoe UI Light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722313" indent="-366713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 baseline="0">
          <a:solidFill>
            <a:srgbClr val="1A3441"/>
          </a:solidFill>
          <a:latin typeface="Segoe UI Light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1077913" indent="-355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 spc="0" baseline="0">
          <a:solidFill>
            <a:srgbClr val="1A3441"/>
          </a:solidFill>
          <a:latin typeface="Segoe UI Light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433513" indent="-355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spc="0" baseline="0">
          <a:solidFill>
            <a:srgbClr val="1A3441"/>
          </a:solidFill>
          <a:latin typeface="Segoe UI Light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1790700" indent="-357188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spc="0" baseline="0">
          <a:solidFill>
            <a:srgbClr val="1A3441"/>
          </a:solidFill>
          <a:latin typeface="Segoe UI Light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Seafield WwTW Strategic Odour Review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28</a:t>
            </a:r>
            <a:r>
              <a:rPr lang="en-GB" baseline="30000" dirty="0"/>
              <a:t>th</a:t>
            </a:r>
            <a:r>
              <a:rPr lang="en-GB" dirty="0"/>
              <a:t> September 2018</a:t>
            </a:r>
          </a:p>
        </p:txBody>
      </p:sp>
    </p:spTree>
    <p:extLst>
      <p:ext uri="{BB962C8B-B14F-4D97-AF65-F5344CB8AC3E}">
        <p14:creationId xmlns:p14="http://schemas.microsoft.com/office/powerpoint/2010/main" val="209315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4 medium-term measures;</a:t>
            </a:r>
          </a:p>
          <a:p>
            <a:pPr lvl="1"/>
            <a:r>
              <a:rPr lang="en-GB" dirty="0"/>
              <a:t>All dependent upon the outcomes of engineering feasibility studies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Summary of Progress Status September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Seafield WwTW Check on Measures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19779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2 long-term measures;</a:t>
            </a:r>
          </a:p>
          <a:p>
            <a:pPr lvl="1"/>
            <a:r>
              <a:rPr lang="en-GB" dirty="0"/>
              <a:t>Both in the early stages of pre-feasibility</a:t>
            </a:r>
          </a:p>
          <a:p>
            <a:pPr lvl="1"/>
            <a:r>
              <a:rPr lang="en-GB" dirty="0"/>
              <a:t>Dependent upon the outcomes of engineering feasibility studies and further consideration of Edinburgh-wide and national population growth and development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Summary of Progress Status September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Seafield WwTW Check on Measures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37019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7 operational improvement measures;</a:t>
            </a:r>
          </a:p>
          <a:p>
            <a:pPr lvl="1"/>
            <a:r>
              <a:rPr lang="en-GB" dirty="0"/>
              <a:t>1 completed (Tanker drivers’ training)</a:t>
            </a:r>
          </a:p>
          <a:p>
            <a:pPr lvl="1"/>
            <a:r>
              <a:rPr lang="en-GB" dirty="0"/>
              <a:t>5 under way</a:t>
            </a:r>
          </a:p>
          <a:p>
            <a:pPr lvl="1"/>
            <a:r>
              <a:rPr lang="en-GB" dirty="0"/>
              <a:t>1 under review (odour surveys)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Summary of Progress Status September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Seafield WwTW Check on Measures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73177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3 communications improvement measures;</a:t>
            </a:r>
          </a:p>
          <a:p>
            <a:pPr lvl="1"/>
            <a:r>
              <a:rPr lang="en-GB" dirty="0"/>
              <a:t>All 3 under way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Summary of Progress Status September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Seafield WwTW Check on Measures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06417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5 completed</a:t>
            </a:r>
          </a:p>
          <a:p>
            <a:pPr lvl="0"/>
            <a:r>
              <a:rPr lang="en-GB" dirty="0"/>
              <a:t>17 in progress</a:t>
            </a:r>
          </a:p>
          <a:p>
            <a:pPr lvl="0"/>
            <a:r>
              <a:rPr lang="en-GB" dirty="0"/>
              <a:t>6 to be commenced (4 dependent upon outcome of feasibility studies)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Summary of Progress Status September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Seafield WwTW Check on Measures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62477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Dosing trials with KMnO4</a:t>
            </a:r>
          </a:p>
          <a:p>
            <a:pPr lvl="1"/>
            <a:r>
              <a:rPr lang="en-GB" dirty="0"/>
              <a:t>To be carried out at SWH facility at Bo’ness</a:t>
            </a:r>
          </a:p>
          <a:p>
            <a:pPr lvl="1"/>
            <a:r>
              <a:rPr lang="en-GB" dirty="0"/>
              <a:t>Commencing 1/10/2018 for 4/5 weeks</a:t>
            </a:r>
          </a:p>
          <a:p>
            <a:r>
              <a:rPr lang="en-GB" dirty="0"/>
              <a:t>Further investigation of the sewer network around Seafield feeding-into the Siphon House</a:t>
            </a:r>
          </a:p>
          <a:p>
            <a:r>
              <a:rPr lang="en-GB" dirty="0"/>
              <a:t>“Bow-Tie” risk analysis of proposed process changes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Additional Items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Seafield WwTW Check on Measures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23795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8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8" t="17962" r="3431" b="10942"/>
          <a:stretch/>
        </p:blipFill>
        <p:spPr>
          <a:xfrm flipH="1">
            <a:off x="467491" y="883614"/>
            <a:ext cx="8209018" cy="3661271"/>
          </a:xfrm>
          <a:prstGeom prst="rect">
            <a:avLst/>
          </a:prstGeom>
        </p:spPr>
      </p:pic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1672" y="1887411"/>
            <a:ext cx="366655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Thank you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904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Check on Progress of Recommended Measures Implementation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2133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/>
              <a:t>12 short-term measures – Seafield &amp; Network;</a:t>
            </a:r>
          </a:p>
          <a:p>
            <a:pPr lvl="1"/>
            <a:r>
              <a:rPr lang="en-GB" dirty="0"/>
              <a:t>4 engineering feasibility studies</a:t>
            </a:r>
          </a:p>
          <a:p>
            <a:pPr lvl="1"/>
            <a:r>
              <a:rPr lang="en-GB" dirty="0"/>
              <a:t>Contingency dosing plan</a:t>
            </a:r>
          </a:p>
          <a:p>
            <a:pPr lvl="1"/>
            <a:r>
              <a:rPr lang="en-GB" dirty="0"/>
              <a:t>2 ventilation &amp; air balance flow investigations</a:t>
            </a:r>
          </a:p>
          <a:p>
            <a:pPr lvl="1"/>
            <a:r>
              <a:rPr lang="en-GB" dirty="0"/>
              <a:t>Intermediate wastewater treatment</a:t>
            </a:r>
          </a:p>
          <a:p>
            <a:pPr lvl="1"/>
            <a:r>
              <a:rPr lang="en-GB" dirty="0" err="1"/>
              <a:t>Wallyford</a:t>
            </a:r>
            <a:r>
              <a:rPr lang="en-GB" dirty="0"/>
              <a:t>  </a:t>
            </a:r>
            <a:r>
              <a:rPr lang="en-GB" dirty="0" err="1"/>
              <a:t>Nutriox</a:t>
            </a:r>
            <a:r>
              <a:rPr lang="en-GB" dirty="0"/>
              <a:t> dosing</a:t>
            </a:r>
          </a:p>
          <a:p>
            <a:pPr lvl="1"/>
            <a:r>
              <a:rPr lang="en-GB" dirty="0"/>
              <a:t>H2S Monitoring</a:t>
            </a:r>
          </a:p>
          <a:p>
            <a:pPr lvl="1"/>
            <a:r>
              <a:rPr lang="en-GB" dirty="0"/>
              <a:t>Further septicity investigations</a:t>
            </a:r>
          </a:p>
          <a:p>
            <a:pPr lvl="1"/>
            <a:r>
              <a:rPr lang="en-GB" dirty="0"/>
              <a:t>Ropeworks vent chimney  </a:t>
            </a:r>
          </a:p>
          <a:p>
            <a:pPr lvl="0"/>
            <a:endParaRPr lang="en-GB" dirty="0"/>
          </a:p>
          <a:p>
            <a:pPr marL="355600" lvl="1" indent="0">
              <a:buNone/>
            </a:pP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Summary of March 2018 Report Recommendations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Seafield WwTW Check on Measures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02758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4 medium-term measures;</a:t>
            </a:r>
          </a:p>
          <a:p>
            <a:pPr lvl="1"/>
            <a:r>
              <a:rPr lang="en-GB" dirty="0"/>
              <a:t>Conversion of storm tanks</a:t>
            </a:r>
          </a:p>
          <a:p>
            <a:pPr lvl="1"/>
            <a:r>
              <a:rPr lang="en-GB" dirty="0"/>
              <a:t>Redevelopment of sludge cake building</a:t>
            </a:r>
          </a:p>
          <a:p>
            <a:pPr lvl="1"/>
            <a:r>
              <a:rPr lang="en-GB" dirty="0"/>
              <a:t>Additional sludge storage capacity</a:t>
            </a:r>
          </a:p>
          <a:p>
            <a:pPr lvl="1"/>
            <a:r>
              <a:rPr lang="en-GB" dirty="0"/>
              <a:t>Replace PSTs</a:t>
            </a:r>
          </a:p>
          <a:p>
            <a:r>
              <a:rPr lang="en-GB" dirty="0"/>
              <a:t>All dependent upon outcomes of engineering feasibility studies </a:t>
            </a:r>
          </a:p>
          <a:p>
            <a:pPr lvl="0"/>
            <a:endParaRPr lang="en-GB" dirty="0"/>
          </a:p>
          <a:p>
            <a:pPr marL="355600" lvl="1" indent="0">
              <a:buNone/>
            </a:pP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Summary of March 2018 Report Recommendations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Seafield WwTW Check on Measures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81478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2 long-term measures;</a:t>
            </a:r>
          </a:p>
          <a:p>
            <a:pPr lvl="1"/>
            <a:r>
              <a:rPr lang="en-GB" dirty="0"/>
              <a:t>Vision &amp; strategy for a re-developed, sustainable Seafield site</a:t>
            </a:r>
          </a:p>
          <a:p>
            <a:pPr lvl="1"/>
            <a:r>
              <a:rPr lang="en-GB" dirty="0"/>
              <a:t>Relocate wastewater and sludge treatment to a new location</a:t>
            </a:r>
          </a:p>
          <a:p>
            <a:endParaRPr lang="en-GB" dirty="0"/>
          </a:p>
          <a:p>
            <a:pPr lvl="0"/>
            <a:r>
              <a:rPr lang="en-GB" dirty="0"/>
              <a:t>Both of the above also dependent upon outcomes of feasibility studies and other, wider Edinburgh-wide and national population growth matters</a:t>
            </a:r>
          </a:p>
          <a:p>
            <a:pPr marL="355600" lvl="1" indent="0">
              <a:buNone/>
            </a:pP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Summary of March 2018 Report Recommendations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Seafield WwTW Check on Measures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8246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7 operational improvement measures;</a:t>
            </a:r>
          </a:p>
          <a:p>
            <a:pPr lvl="1"/>
            <a:r>
              <a:rPr lang="en-GB" dirty="0"/>
              <a:t>Additional on-site H</a:t>
            </a:r>
            <a:r>
              <a:rPr lang="en-GB" baseline="-25000" dirty="0"/>
              <a:t>2</a:t>
            </a:r>
            <a:r>
              <a:rPr lang="en-GB" dirty="0"/>
              <a:t>S monitoring and limit values</a:t>
            </a:r>
          </a:p>
          <a:p>
            <a:pPr lvl="1"/>
            <a:r>
              <a:rPr lang="en-GB" dirty="0"/>
              <a:t>Annual odour emissions surveys</a:t>
            </a:r>
          </a:p>
          <a:p>
            <a:pPr lvl="1"/>
            <a:r>
              <a:rPr lang="en-GB" dirty="0"/>
              <a:t>Improved weather forecasting system</a:t>
            </a:r>
          </a:p>
          <a:p>
            <a:pPr lvl="1"/>
            <a:r>
              <a:rPr lang="en-GB" dirty="0"/>
              <a:t>HAZOP-type approach for process change odour risks</a:t>
            </a:r>
          </a:p>
          <a:p>
            <a:pPr lvl="1"/>
            <a:r>
              <a:rPr lang="en-GB" dirty="0"/>
              <a:t>Tanker driver odour awareness training</a:t>
            </a:r>
          </a:p>
          <a:p>
            <a:pPr lvl="1"/>
            <a:r>
              <a:rPr lang="en-GB" dirty="0"/>
              <a:t>Internal workshops to enhance OMP </a:t>
            </a:r>
          </a:p>
          <a:p>
            <a:pPr lvl="1"/>
            <a:endParaRPr lang="en-GB" dirty="0"/>
          </a:p>
          <a:p>
            <a:pPr lvl="0"/>
            <a:endParaRPr lang="en-GB" dirty="0"/>
          </a:p>
          <a:p>
            <a:pPr marL="355600" lvl="1" indent="0">
              <a:buNone/>
            </a:pP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Summary of March 2018 Report Recommendations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Seafield WwTW Check on Measures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47522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3 communications improvement measures;</a:t>
            </a:r>
          </a:p>
          <a:p>
            <a:pPr lvl="1"/>
            <a:r>
              <a:rPr lang="en-GB" dirty="0"/>
              <a:t>More interactive and meaningful web site</a:t>
            </a:r>
          </a:p>
          <a:p>
            <a:pPr lvl="1"/>
            <a:r>
              <a:rPr lang="en-GB" dirty="0"/>
              <a:t>Real-time odour dispersion model display</a:t>
            </a:r>
          </a:p>
          <a:p>
            <a:pPr lvl="1"/>
            <a:r>
              <a:rPr lang="en-GB" dirty="0"/>
              <a:t>Enhanced complaints handling &amp; response system </a:t>
            </a:r>
          </a:p>
          <a:p>
            <a:pPr marL="355600" lvl="1" indent="0">
              <a:buNone/>
            </a:pP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Summary of March 2018 Report Recommendations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Seafield WwTW Check on Measures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774652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51549" y="4751915"/>
            <a:ext cx="510477" cy="190499"/>
          </a:xfrm>
        </p:spPr>
        <p:txBody>
          <a:bodyPr/>
          <a:lstStyle/>
          <a:p>
            <a:fld id="{3B3120AC-0FB0-4B1F-9EA2-DF78B8AED3C7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425186" y="2700000"/>
            <a:ext cx="7963440" cy="900000"/>
          </a:xfrm>
        </p:spPr>
        <p:txBody>
          <a:bodyPr/>
          <a:lstStyle/>
          <a:p>
            <a:r>
              <a:rPr lang="en-GB" dirty="0"/>
              <a:t>What is the state of progress on these measures?</a:t>
            </a:r>
          </a:p>
        </p:txBody>
      </p:sp>
    </p:spTree>
    <p:extLst>
      <p:ext uri="{BB962C8B-B14F-4D97-AF65-F5344CB8AC3E}">
        <p14:creationId xmlns:p14="http://schemas.microsoft.com/office/powerpoint/2010/main" val="188334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 short-term recommendations;</a:t>
            </a:r>
          </a:p>
          <a:p>
            <a:pPr lvl="1"/>
            <a:r>
              <a:rPr lang="en-US" dirty="0"/>
              <a:t>1 completed (</a:t>
            </a:r>
            <a:r>
              <a:rPr lang="en-US" dirty="0" err="1"/>
              <a:t>Wallyford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8 have been commissioned and are under way, with reporting dates in October/November 2018;</a:t>
            </a:r>
          </a:p>
          <a:p>
            <a:pPr lvl="1"/>
            <a:r>
              <a:rPr lang="en-US" dirty="0"/>
              <a:t>1 assessed in detail and rejected (MEPS ferric dosing)</a:t>
            </a:r>
          </a:p>
          <a:p>
            <a:pPr lvl="1"/>
            <a:r>
              <a:rPr lang="en-US" dirty="0"/>
              <a:t>2 to be started (Ropeworks &amp; further septicity surveys)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Summary of Progress Status September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B3120AC-0FB0-4B1F-9EA2-DF78B8AED3C7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GB"/>
              <a:t>Seafield WwTW Check on Measures Implementation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11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OOD presentation template 16 9">
  <a:themeElements>
    <a:clrScheme name="Wood">
      <a:dk1>
        <a:srgbClr val="233845"/>
      </a:dk1>
      <a:lt1>
        <a:sysClr val="window" lastClr="FFFFFF"/>
      </a:lt1>
      <a:dk2>
        <a:srgbClr val="233845"/>
      </a:dk2>
      <a:lt2>
        <a:srgbClr val="FFFFFF"/>
      </a:lt2>
      <a:accent1>
        <a:srgbClr val="884C91"/>
      </a:accent1>
      <a:accent2>
        <a:srgbClr val="2DBDB6"/>
      </a:accent2>
      <a:accent3>
        <a:srgbClr val="88C540"/>
      </a:accent3>
      <a:accent4>
        <a:srgbClr val="233845"/>
      </a:accent4>
      <a:accent5>
        <a:srgbClr val="BFC2C8"/>
      </a:accent5>
      <a:accent6>
        <a:srgbClr val="8F96A0"/>
      </a:accent6>
      <a:hlink>
        <a:srgbClr val="884C91"/>
      </a:hlink>
      <a:folHlink>
        <a:srgbClr val="2DBDB6"/>
      </a:folHlink>
    </a:clrScheme>
    <a:fontScheme name="Wood Theme">
      <a:majorFont>
        <a:latin typeface="Segoe UI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48904AD77037478F08752016D972BF" ma:contentTypeVersion="11" ma:contentTypeDescription="Create a new document." ma:contentTypeScope="" ma:versionID="26da363383416c45be64f59de31345a3">
  <xsd:schema xmlns:xsd="http://www.w3.org/2001/XMLSchema" xmlns:xs="http://www.w3.org/2001/XMLSchema" xmlns:p="http://schemas.microsoft.com/office/2006/metadata/properties" xmlns:ns2="0eafc6fd-6750-4adc-8233-1d5a8ce1312a" targetNamespace="http://schemas.microsoft.com/office/2006/metadata/properties" ma:root="true" ma:fieldsID="a7f6407b81d3b2fe08e7094678caddee" ns2:_="">
    <xsd:import namespace="0eafc6fd-6750-4adc-8233-1d5a8ce131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Thumbnail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fc6fd-6750-4adc-8233-1d5a8ce131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Thumbnail" ma:index="12" nillable="true" ma:displayName="Thumbnail" ma:internalName="Thumbnail">
      <xsd:simpleType>
        <xsd:restriction base="dms:Text">
          <xsd:maxLength value="255"/>
        </xsd:restriction>
      </xsd:simpleType>
    </xsd:element>
    <xsd:element name="Category" ma:index="13" nillable="true" ma:displayName="Category" ma:list="{246b6aa5-dfc3-4a25-8741-7691f7824949}" ma:internalName="Category" ma:showField="Title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0eafc6fd-6750-4adc-8233-1d5a8ce1312a">12</Category>
    <Thumbnail xmlns="0eafc6fd-6750-4adc-8233-1d5a8ce1312a">/Asset%20Thumbnails/PowerPointTemplate169.jpg</Thumbnai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06A388-D9F1-4EC9-A05A-3B131F79CC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afc6fd-6750-4adc-8233-1d5a8ce131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621BEC-66F0-480F-9391-0F84557B47DB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  <ds:schemaRef ds:uri="http://www.w3.org/XML/1998/namespace"/>
    <ds:schemaRef ds:uri="0eafc6fd-6750-4adc-8233-1d5a8ce1312a"/>
  </ds:schemaRefs>
</ds:datastoreItem>
</file>

<file path=customXml/itemProps3.xml><?xml version="1.0" encoding="utf-8"?>
<ds:datastoreItem xmlns:ds="http://schemas.openxmlformats.org/officeDocument/2006/customXml" ds:itemID="{5C200F15-3759-4F16-9F17-83D8134F3B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Wood PPT template 16x9</Template>
  <TotalTime>89</TotalTime>
  <Words>594</Words>
  <Application>Microsoft Office PowerPoint</Application>
  <PresentationFormat>On-screen Show (16:9)</PresentationFormat>
  <Paragraphs>113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Segoe UI</vt:lpstr>
      <vt:lpstr>Segoe UI Light</vt:lpstr>
      <vt:lpstr>WOOD presentation template 16 9</vt:lpstr>
      <vt:lpstr>Seafield WwTW Strategic Odour Review</vt:lpstr>
      <vt:lpstr>Check on Progress of Recommended Measures Implementation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is the state of progress on these measures?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Mcintyre, Alun</dc:creator>
  <cp:lastModifiedBy>Mcintyre, Alun</cp:lastModifiedBy>
  <cp:revision>9</cp:revision>
  <cp:lastPrinted>2016-02-18T16:10:50Z</cp:lastPrinted>
  <dcterms:created xsi:type="dcterms:W3CDTF">2018-09-27T16:48:21Z</dcterms:created>
  <dcterms:modified xsi:type="dcterms:W3CDTF">2018-09-27T18:18:04Z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">
    <vt:lpwstr>Powerpoint</vt:lpwstr>
  </property>
  <property fmtid="{D5CDD505-2E9C-101B-9397-08002B2CF9AE}" pid="3" name="ContentTypeId">
    <vt:lpwstr>0x0101005348904AD77037478F08752016D972BF</vt:lpwstr>
  </property>
</Properties>
</file>